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Barlow Condensed" panose="00000506000000000000" pitchFamily="2" charset="0"/>
      <p:regular r:id="rId12"/>
    </p:embeddedFont>
    <p:embeddedFont>
      <p:font typeface="Barlow Condensed Medium" panose="00000606000000000000" pitchFamily="2" charset="0"/>
      <p:regular r:id="rId13"/>
    </p:embeddedFont>
    <p:embeddedFont>
      <p:font typeface="Barlow SemiCondensed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14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45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5.jpe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8.svg"/><Relationship Id="rId4" Type="http://schemas.openxmlformats.org/officeDocument/2006/relationships/image" Target="../media/image16.jpe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5.svg"/><Relationship Id="rId5" Type="http://schemas.openxmlformats.org/officeDocument/2006/relationships/image" Target="../media/image13.svg"/><Relationship Id="rId10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7.svg"/><Relationship Id="rId5" Type="http://schemas.openxmlformats.org/officeDocument/2006/relationships/image" Target="../media/image13.sv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4.png"/><Relationship Id="rId7" Type="http://schemas.openxmlformats.org/officeDocument/2006/relationships/image" Target="../media/image5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26.png"/><Relationship Id="rId10" Type="http://schemas.openxmlformats.org/officeDocument/2006/relationships/image" Target="../media/image8.png"/><Relationship Id="rId4" Type="http://schemas.openxmlformats.org/officeDocument/2006/relationships/image" Target="../media/image25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7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openxmlformats.org/officeDocument/2006/relationships/image" Target="../media/image30.png"/><Relationship Id="rId10" Type="http://schemas.openxmlformats.org/officeDocument/2006/relationships/image" Target="../media/image8.png"/><Relationship Id="rId4" Type="http://schemas.openxmlformats.org/officeDocument/2006/relationships/image" Target="../media/image29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4.png"/><Relationship Id="rId18" Type="http://schemas.openxmlformats.org/officeDocument/2006/relationships/image" Target="../media/image7.svg"/><Relationship Id="rId3" Type="http://schemas.openxmlformats.org/officeDocument/2006/relationships/image" Target="../media/image35.jpeg"/><Relationship Id="rId7" Type="http://schemas.openxmlformats.org/officeDocument/2006/relationships/image" Target="../media/image12.png"/><Relationship Id="rId12" Type="http://schemas.openxmlformats.org/officeDocument/2006/relationships/image" Target="../media/image11.svg"/><Relationship Id="rId17" Type="http://schemas.openxmlformats.org/officeDocument/2006/relationships/image" Target="../media/image6.png"/><Relationship Id="rId2" Type="http://schemas.openxmlformats.org/officeDocument/2006/relationships/image" Target="../media/image34.jpe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5" Type="http://schemas.openxmlformats.org/officeDocument/2006/relationships/image" Target="../media/image37.png"/><Relationship Id="rId10" Type="http://schemas.openxmlformats.org/officeDocument/2006/relationships/image" Target="../media/image18.svg"/><Relationship Id="rId4" Type="http://schemas.openxmlformats.org/officeDocument/2006/relationships/image" Target="../media/image36.jpeg"/><Relationship Id="rId9" Type="http://schemas.openxmlformats.org/officeDocument/2006/relationships/image" Target="../media/image17.png"/><Relationship Id="rId1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svg"/><Relationship Id="rId3" Type="http://schemas.openxmlformats.org/officeDocument/2006/relationships/image" Target="../media/image5.svg"/><Relationship Id="rId7" Type="http://schemas.openxmlformats.org/officeDocument/2006/relationships/image" Target="../media/image38.svg"/><Relationship Id="rId12" Type="http://schemas.openxmlformats.org/officeDocument/2006/relationships/image" Target="../media/image10.png"/><Relationship Id="rId17" Type="http://schemas.openxmlformats.org/officeDocument/2006/relationships/image" Target="../media/image42.png"/><Relationship Id="rId2" Type="http://schemas.openxmlformats.org/officeDocument/2006/relationships/image" Target="../media/image4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18.svg"/><Relationship Id="rId5" Type="http://schemas.openxmlformats.org/officeDocument/2006/relationships/image" Target="../media/image7.svg"/><Relationship Id="rId15" Type="http://schemas.openxmlformats.org/officeDocument/2006/relationships/image" Target="../media/image40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9637" y="5281959"/>
            <a:ext cx="4929839" cy="4269018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46" r="-14946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89637" y="867515"/>
            <a:ext cx="4929839" cy="4269018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46" r="-14946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712031" y="3252032"/>
            <a:ext cx="4929839" cy="4269018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r="-111854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sp>
        <p:nvSpPr>
          <p:cNvPr id="8" name="Freeform 8"/>
          <p:cNvSpPr/>
          <p:nvPr/>
        </p:nvSpPr>
        <p:spPr>
          <a:xfrm rot="7221679">
            <a:off x="4308741" y="8797660"/>
            <a:ext cx="2884378" cy="2496298"/>
          </a:xfrm>
          <a:custGeom>
            <a:avLst/>
            <a:gdLst/>
            <a:ahLst/>
            <a:cxnLst/>
            <a:rect l="l" t="t" r="r" b="b"/>
            <a:pathLst>
              <a:path w="2884378" h="2496298">
                <a:moveTo>
                  <a:pt x="0" y="0"/>
                </a:moveTo>
                <a:lnTo>
                  <a:pt x="2884378" y="0"/>
                </a:lnTo>
                <a:lnTo>
                  <a:pt x="2884378" y="2496298"/>
                </a:lnTo>
                <a:lnTo>
                  <a:pt x="0" y="24962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9" name="Freeform 9"/>
          <p:cNvSpPr/>
          <p:nvPr/>
        </p:nvSpPr>
        <p:spPr>
          <a:xfrm rot="7221679">
            <a:off x="6568621" y="7500246"/>
            <a:ext cx="2884378" cy="2496298"/>
          </a:xfrm>
          <a:custGeom>
            <a:avLst/>
            <a:gdLst/>
            <a:ahLst/>
            <a:cxnLst/>
            <a:rect l="l" t="t" r="r" b="b"/>
            <a:pathLst>
              <a:path w="2884378" h="2496298">
                <a:moveTo>
                  <a:pt x="0" y="0"/>
                </a:moveTo>
                <a:lnTo>
                  <a:pt x="2884378" y="0"/>
                </a:lnTo>
                <a:lnTo>
                  <a:pt x="2884378" y="2496297"/>
                </a:lnTo>
                <a:lnTo>
                  <a:pt x="0" y="24962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0" name="Freeform 10"/>
          <p:cNvSpPr/>
          <p:nvPr/>
        </p:nvSpPr>
        <p:spPr>
          <a:xfrm rot="-3578320">
            <a:off x="4309494" y="6223850"/>
            <a:ext cx="2890352" cy="2501469"/>
          </a:xfrm>
          <a:custGeom>
            <a:avLst/>
            <a:gdLst/>
            <a:ahLst/>
            <a:cxnLst/>
            <a:rect l="l" t="t" r="r" b="b"/>
            <a:pathLst>
              <a:path w="2890352" h="2501469">
                <a:moveTo>
                  <a:pt x="0" y="0"/>
                </a:moveTo>
                <a:lnTo>
                  <a:pt x="2890353" y="0"/>
                </a:lnTo>
                <a:lnTo>
                  <a:pt x="2890353" y="2501469"/>
                </a:lnTo>
                <a:lnTo>
                  <a:pt x="0" y="25014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1" name="Freeform 11"/>
          <p:cNvSpPr/>
          <p:nvPr/>
        </p:nvSpPr>
        <p:spPr>
          <a:xfrm rot="-3578320">
            <a:off x="2055139" y="7484251"/>
            <a:ext cx="2890352" cy="2501469"/>
          </a:xfrm>
          <a:custGeom>
            <a:avLst/>
            <a:gdLst/>
            <a:ahLst/>
            <a:cxnLst/>
            <a:rect l="l" t="t" r="r" b="b"/>
            <a:pathLst>
              <a:path w="2890352" h="2501469">
                <a:moveTo>
                  <a:pt x="0" y="0"/>
                </a:moveTo>
                <a:lnTo>
                  <a:pt x="2890352" y="0"/>
                </a:lnTo>
                <a:lnTo>
                  <a:pt x="2890352" y="2501468"/>
                </a:lnTo>
                <a:lnTo>
                  <a:pt x="0" y="25014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2" name="Freeform 12"/>
          <p:cNvSpPr/>
          <p:nvPr/>
        </p:nvSpPr>
        <p:spPr>
          <a:xfrm rot="7221679">
            <a:off x="4727669" y="305160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3" name="Freeform 13"/>
          <p:cNvSpPr/>
          <p:nvPr/>
        </p:nvSpPr>
        <p:spPr>
          <a:xfrm rot="7221679">
            <a:off x="-1573444" y="3882246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4" name="Freeform 14"/>
          <p:cNvSpPr/>
          <p:nvPr/>
        </p:nvSpPr>
        <p:spPr>
          <a:xfrm rot="-3578320">
            <a:off x="6979753" y="-1002569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5" name="Freeform 15"/>
          <p:cNvSpPr/>
          <p:nvPr/>
        </p:nvSpPr>
        <p:spPr>
          <a:xfrm rot="-3578320">
            <a:off x="6994168" y="1632645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6" name="Freeform 16"/>
          <p:cNvSpPr/>
          <p:nvPr/>
        </p:nvSpPr>
        <p:spPr>
          <a:xfrm rot="-3578320">
            <a:off x="-1580206" y="1188431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7" name="TextBox 17"/>
          <p:cNvSpPr txBox="1"/>
          <p:nvPr/>
        </p:nvSpPr>
        <p:spPr>
          <a:xfrm>
            <a:off x="9816738" y="3720992"/>
            <a:ext cx="7442562" cy="266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52"/>
              </a:lnSpc>
            </a:pPr>
            <a:r>
              <a:rPr lang="en-US" sz="11035" b="1" spc="308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PROYECTO</a:t>
            </a:r>
          </a:p>
          <a:p>
            <a:pPr marL="0" lvl="1" indent="0" algn="ctr">
              <a:lnSpc>
                <a:spcPts val="10152"/>
              </a:lnSpc>
            </a:pPr>
            <a:r>
              <a:rPr lang="en-US" sz="11035" b="1" spc="308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FINAL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59694" y="7503159"/>
            <a:ext cx="4356650" cy="88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Investigacion de Operaciones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07933" y="5281959"/>
            <a:ext cx="4929839" cy="4269018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8270" b="-827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175129" y="797575"/>
            <a:ext cx="4929839" cy="4269018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3104" r="-13104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069756" y="3025782"/>
            <a:ext cx="4929839" cy="4269018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t="-11416" b="-11416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sp>
        <p:nvSpPr>
          <p:cNvPr id="8" name="Freeform 8"/>
          <p:cNvSpPr/>
          <p:nvPr/>
        </p:nvSpPr>
        <p:spPr>
          <a:xfrm rot="7221679">
            <a:off x="15227037" y="8797660"/>
            <a:ext cx="2884378" cy="2496298"/>
          </a:xfrm>
          <a:custGeom>
            <a:avLst/>
            <a:gdLst/>
            <a:ahLst/>
            <a:cxnLst/>
            <a:rect l="l" t="t" r="r" b="b"/>
            <a:pathLst>
              <a:path w="2884378" h="2496298">
                <a:moveTo>
                  <a:pt x="0" y="0"/>
                </a:moveTo>
                <a:lnTo>
                  <a:pt x="2884378" y="0"/>
                </a:lnTo>
                <a:lnTo>
                  <a:pt x="2884378" y="2496298"/>
                </a:lnTo>
                <a:lnTo>
                  <a:pt x="0" y="24962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9" name="Freeform 9"/>
          <p:cNvSpPr/>
          <p:nvPr/>
        </p:nvSpPr>
        <p:spPr>
          <a:xfrm rot="7221679">
            <a:off x="17486917" y="7500246"/>
            <a:ext cx="2884378" cy="2496298"/>
          </a:xfrm>
          <a:custGeom>
            <a:avLst/>
            <a:gdLst/>
            <a:ahLst/>
            <a:cxnLst/>
            <a:rect l="l" t="t" r="r" b="b"/>
            <a:pathLst>
              <a:path w="2884378" h="2496298">
                <a:moveTo>
                  <a:pt x="0" y="0"/>
                </a:moveTo>
                <a:lnTo>
                  <a:pt x="2884378" y="0"/>
                </a:lnTo>
                <a:lnTo>
                  <a:pt x="2884378" y="2496297"/>
                </a:lnTo>
                <a:lnTo>
                  <a:pt x="0" y="24962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0" name="Freeform 10"/>
          <p:cNvSpPr/>
          <p:nvPr/>
        </p:nvSpPr>
        <p:spPr>
          <a:xfrm rot="-3578320">
            <a:off x="13624580" y="-1907386"/>
            <a:ext cx="2890352" cy="2501469"/>
          </a:xfrm>
          <a:custGeom>
            <a:avLst/>
            <a:gdLst/>
            <a:ahLst/>
            <a:cxnLst/>
            <a:rect l="l" t="t" r="r" b="b"/>
            <a:pathLst>
              <a:path w="2890352" h="2501469">
                <a:moveTo>
                  <a:pt x="0" y="0"/>
                </a:moveTo>
                <a:lnTo>
                  <a:pt x="2890352" y="0"/>
                </a:lnTo>
                <a:lnTo>
                  <a:pt x="2890352" y="2501469"/>
                </a:lnTo>
                <a:lnTo>
                  <a:pt x="0" y="25014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1" name="Freeform 11"/>
          <p:cNvSpPr/>
          <p:nvPr/>
        </p:nvSpPr>
        <p:spPr>
          <a:xfrm rot="-3578320">
            <a:off x="10940524" y="5264365"/>
            <a:ext cx="5399049" cy="4672632"/>
          </a:xfrm>
          <a:custGeom>
            <a:avLst/>
            <a:gdLst/>
            <a:ahLst/>
            <a:cxnLst/>
            <a:rect l="l" t="t" r="r" b="b"/>
            <a:pathLst>
              <a:path w="5399049" h="4672632">
                <a:moveTo>
                  <a:pt x="0" y="0"/>
                </a:moveTo>
                <a:lnTo>
                  <a:pt x="5399049" y="0"/>
                </a:lnTo>
                <a:lnTo>
                  <a:pt x="5399049" y="4672632"/>
                </a:lnTo>
                <a:lnTo>
                  <a:pt x="0" y="46726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2" name="Freeform 12"/>
          <p:cNvSpPr/>
          <p:nvPr/>
        </p:nvSpPr>
        <p:spPr>
          <a:xfrm rot="7221679">
            <a:off x="15645965" y="305160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3" name="Freeform 13"/>
          <p:cNvSpPr/>
          <p:nvPr/>
        </p:nvSpPr>
        <p:spPr>
          <a:xfrm rot="7221679">
            <a:off x="9344852" y="3882246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4" name="Freeform 14"/>
          <p:cNvSpPr/>
          <p:nvPr/>
        </p:nvSpPr>
        <p:spPr>
          <a:xfrm rot="-3578320">
            <a:off x="17898049" y="-1002569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5" name="Freeform 15"/>
          <p:cNvSpPr/>
          <p:nvPr/>
        </p:nvSpPr>
        <p:spPr>
          <a:xfrm rot="-3578320">
            <a:off x="17912464" y="1632645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6" name="Freeform 16"/>
          <p:cNvSpPr/>
          <p:nvPr/>
        </p:nvSpPr>
        <p:spPr>
          <a:xfrm rot="-3578320">
            <a:off x="8807385" y="306465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6" y="0"/>
                </a:lnTo>
                <a:lnTo>
                  <a:pt x="2904566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7" name="Freeform 17"/>
          <p:cNvSpPr/>
          <p:nvPr/>
        </p:nvSpPr>
        <p:spPr>
          <a:xfrm>
            <a:off x="437951" y="603619"/>
            <a:ext cx="8279256" cy="5680658"/>
          </a:xfrm>
          <a:custGeom>
            <a:avLst/>
            <a:gdLst/>
            <a:ahLst/>
            <a:cxnLst/>
            <a:rect l="l" t="t" r="r" b="b"/>
            <a:pathLst>
              <a:path w="8279256" h="5680658">
                <a:moveTo>
                  <a:pt x="0" y="0"/>
                </a:moveTo>
                <a:lnTo>
                  <a:pt x="8279256" y="0"/>
                </a:lnTo>
                <a:lnTo>
                  <a:pt x="8279256" y="5680658"/>
                </a:lnTo>
                <a:lnTo>
                  <a:pt x="0" y="5680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8" name="Freeform 18"/>
          <p:cNvSpPr/>
          <p:nvPr/>
        </p:nvSpPr>
        <p:spPr>
          <a:xfrm rot="-3578320">
            <a:off x="14846654" y="2901886"/>
            <a:ext cx="5399049" cy="4672632"/>
          </a:xfrm>
          <a:custGeom>
            <a:avLst/>
            <a:gdLst/>
            <a:ahLst/>
            <a:cxnLst/>
            <a:rect l="l" t="t" r="r" b="b"/>
            <a:pathLst>
              <a:path w="5399049" h="4672632">
                <a:moveTo>
                  <a:pt x="0" y="0"/>
                </a:moveTo>
                <a:lnTo>
                  <a:pt x="5399050" y="0"/>
                </a:lnTo>
                <a:lnTo>
                  <a:pt x="5399050" y="4672632"/>
                </a:lnTo>
                <a:lnTo>
                  <a:pt x="0" y="46726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9" name="TextBox 19"/>
          <p:cNvSpPr txBox="1"/>
          <p:nvPr/>
        </p:nvSpPr>
        <p:spPr>
          <a:xfrm>
            <a:off x="1028700" y="7773645"/>
            <a:ext cx="8841373" cy="103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 esta manera se logra un sanjar un camino para la minimizacion de gastos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97956" y="-761551"/>
            <a:ext cx="6742124" cy="583837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3941" r="-63941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497956" y="5389840"/>
            <a:ext cx="6742124" cy="583837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t="-36501" b="-36501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715706" y="2327777"/>
            <a:ext cx="6742124" cy="5838376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9554" r="-19554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sp>
        <p:nvSpPr>
          <p:cNvPr id="8" name="Freeform 8"/>
          <p:cNvSpPr/>
          <p:nvPr/>
        </p:nvSpPr>
        <p:spPr>
          <a:xfrm rot="7221679">
            <a:off x="-87955" y="8370039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9" name="Freeform 9"/>
          <p:cNvSpPr/>
          <p:nvPr/>
        </p:nvSpPr>
        <p:spPr>
          <a:xfrm rot="7221679">
            <a:off x="-242648" y="-420709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0" name="Freeform 10"/>
          <p:cNvSpPr/>
          <p:nvPr/>
        </p:nvSpPr>
        <p:spPr>
          <a:xfrm rot="-3578320">
            <a:off x="2164129" y="7062311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1" name="Freeform 11"/>
          <p:cNvSpPr/>
          <p:nvPr/>
        </p:nvSpPr>
        <p:spPr>
          <a:xfrm rot="-3578320">
            <a:off x="2009436" y="-1728437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2" name="Freeform 12"/>
          <p:cNvSpPr/>
          <p:nvPr/>
        </p:nvSpPr>
        <p:spPr>
          <a:xfrm rot="-3578320">
            <a:off x="2178543" y="9697524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3" name="Freeform 13"/>
          <p:cNvSpPr/>
          <p:nvPr/>
        </p:nvSpPr>
        <p:spPr>
          <a:xfrm rot="-3578320">
            <a:off x="2023851" y="906776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4" name="TextBox 14"/>
          <p:cNvSpPr txBox="1"/>
          <p:nvPr/>
        </p:nvSpPr>
        <p:spPr>
          <a:xfrm>
            <a:off x="9372740" y="888579"/>
            <a:ext cx="8539914" cy="351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326"/>
              </a:lnSpc>
            </a:pPr>
            <a:r>
              <a:rPr lang="en-US" sz="14485" b="1" spc="405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¿EN QUE SE BASA?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01479" y="4902148"/>
            <a:ext cx="8082435" cy="152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El Proyecto se basa en un problema real en el area de operaciones de una empresa de bebidas.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04759" y="7151296"/>
            <a:ext cx="6675876" cy="153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2"/>
              </a:lnSpc>
              <a:spcBef>
                <a:spcPct val="0"/>
              </a:spcBef>
            </a:pPr>
            <a:r>
              <a:rPr lang="en-US" sz="3740" b="1" spc="104">
                <a:solidFill>
                  <a:srgbClr val="4F6A9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A diario se llevan a cabo tareas de carga y descarga de producto, Control y Organización de inventarios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221679">
            <a:off x="14253766" y="3787628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3" name="Freeform 3"/>
          <p:cNvSpPr/>
          <p:nvPr/>
        </p:nvSpPr>
        <p:spPr>
          <a:xfrm rot="-3578320">
            <a:off x="16505850" y="2479900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4" name="Freeform 4"/>
          <p:cNvSpPr/>
          <p:nvPr/>
        </p:nvSpPr>
        <p:spPr>
          <a:xfrm rot="-3578320">
            <a:off x="16520265" y="5115113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5" name="Group 5"/>
          <p:cNvGrpSpPr/>
          <p:nvPr/>
        </p:nvGrpSpPr>
        <p:grpSpPr>
          <a:xfrm>
            <a:off x="10517176" y="-783984"/>
            <a:ext cx="6742124" cy="5838376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-36595" r="-36595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sp>
        <p:nvSpPr>
          <p:cNvPr id="7" name="Freeform 7"/>
          <p:cNvSpPr/>
          <p:nvPr/>
        </p:nvSpPr>
        <p:spPr>
          <a:xfrm rot="-3578320">
            <a:off x="9510285" y="-1010086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8" name="Group 8"/>
          <p:cNvGrpSpPr/>
          <p:nvPr/>
        </p:nvGrpSpPr>
        <p:grpSpPr>
          <a:xfrm>
            <a:off x="10517176" y="5232609"/>
            <a:ext cx="6742124" cy="5838376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l="-15685" r="-15685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sp>
        <p:nvSpPr>
          <p:cNvPr id="10" name="Freeform 10"/>
          <p:cNvSpPr/>
          <p:nvPr/>
        </p:nvSpPr>
        <p:spPr>
          <a:xfrm rot="7221679">
            <a:off x="9509528" y="6255403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1" name="Freeform 11"/>
          <p:cNvSpPr/>
          <p:nvPr/>
        </p:nvSpPr>
        <p:spPr>
          <a:xfrm rot="-3578320">
            <a:off x="9510285" y="8891922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2" name="TextBox 12"/>
          <p:cNvSpPr txBox="1"/>
          <p:nvPr/>
        </p:nvSpPr>
        <p:spPr>
          <a:xfrm>
            <a:off x="365020" y="146263"/>
            <a:ext cx="9362533" cy="146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520"/>
              </a:lnSpc>
            </a:pPr>
            <a:r>
              <a:rPr lang="en-US" sz="6000" b="1" spc="168" dirty="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SE CUENTA CON DISTINTOS PROVEEDORES DE PERSONAL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61458" y="3608582"/>
            <a:ext cx="5100622" cy="538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60"/>
              </a:lnSpc>
              <a:spcBef>
                <a:spcPct val="0"/>
              </a:spcBef>
            </a:pPr>
            <a:r>
              <a:rPr lang="en-US" sz="3795" b="1" spc="106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Carga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61458" y="5871587"/>
            <a:ext cx="5100622" cy="538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60"/>
              </a:lnSpc>
              <a:spcBef>
                <a:spcPct val="0"/>
              </a:spcBef>
            </a:pPr>
            <a:r>
              <a:rPr lang="en-US" sz="3795" b="1" spc="106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Descarga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8954" y="8130418"/>
            <a:ext cx="9578599" cy="538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60"/>
              </a:lnSpc>
              <a:spcBef>
                <a:spcPct val="0"/>
              </a:spcBef>
            </a:pPr>
            <a:r>
              <a:rPr lang="en-US" sz="3795" b="1" spc="106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Control y Organización de Inventarios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1094" y="4346709"/>
            <a:ext cx="7611238" cy="88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AECCE7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Es Personal que esta capacitado para utilizar el Montacargas, tanto electrico como de combustion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7082" y="6677196"/>
            <a:ext cx="7358408" cy="88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AECCE7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Personal que se encarga de la descarga Manual de producto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9017" y="8941373"/>
            <a:ext cx="9270439" cy="88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AECCE7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Personal que es capaz de llevar un control de inventarios hací como de organizar los inventarios correctamente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1786" y="2281518"/>
            <a:ext cx="8718802" cy="103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2"/>
              </a:lnSpc>
              <a:spcBef>
                <a:spcPct val="0"/>
              </a:spcBef>
            </a:pPr>
            <a:r>
              <a:rPr lang="en-US" sz="3740" spc="104" dirty="0" err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Cada</a:t>
            </a:r>
            <a:r>
              <a:rPr lang="en-US" sz="3740" spc="104" dirty="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uno </a:t>
            </a:r>
            <a:r>
              <a:rPr lang="en-US" sz="3740" spc="104" dirty="0" err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provee</a:t>
            </a:r>
            <a:r>
              <a:rPr lang="en-US" sz="3740" spc="104" dirty="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personal con </a:t>
            </a:r>
            <a:r>
              <a:rPr lang="en-US" sz="3740" spc="104" dirty="0" err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habilidades</a:t>
            </a:r>
            <a:r>
              <a:rPr lang="en-US" sz="3740" spc="104" dirty="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3740" spc="104" dirty="0" err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especificas</a:t>
            </a:r>
            <a:endParaRPr lang="en-US" sz="3740" spc="104" dirty="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9039" y="7296430"/>
            <a:ext cx="4972384" cy="4305860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5802" r="-4291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895837" y="880259"/>
            <a:ext cx="9083590" cy="7865979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919" r="-10238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sp>
        <p:nvSpPr>
          <p:cNvPr id="6" name="Freeform 6"/>
          <p:cNvSpPr/>
          <p:nvPr/>
        </p:nvSpPr>
        <p:spPr>
          <a:xfrm rot="-3578320">
            <a:off x="10315128" y="2877622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8"/>
                </a:lnTo>
                <a:lnTo>
                  <a:pt x="0" y="420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7" name="Freeform 7"/>
          <p:cNvSpPr/>
          <p:nvPr/>
        </p:nvSpPr>
        <p:spPr>
          <a:xfrm rot="-3578320">
            <a:off x="15007529" y="8020199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8" name="Freeform 8"/>
          <p:cNvSpPr/>
          <p:nvPr/>
        </p:nvSpPr>
        <p:spPr>
          <a:xfrm rot="-3578320">
            <a:off x="14829197" y="-2430504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9" name="Freeform 9"/>
          <p:cNvSpPr/>
          <p:nvPr/>
        </p:nvSpPr>
        <p:spPr>
          <a:xfrm rot="7221679">
            <a:off x="10210296" y="-1489389"/>
            <a:ext cx="4859752" cy="4205894"/>
          </a:xfrm>
          <a:custGeom>
            <a:avLst/>
            <a:gdLst/>
            <a:ahLst/>
            <a:cxnLst/>
            <a:rect l="l" t="t" r="r" b="b"/>
            <a:pathLst>
              <a:path w="4859752" h="4205894">
                <a:moveTo>
                  <a:pt x="0" y="0"/>
                </a:moveTo>
                <a:lnTo>
                  <a:pt x="4859751" y="0"/>
                </a:lnTo>
                <a:lnTo>
                  <a:pt x="4859751" y="4205895"/>
                </a:lnTo>
                <a:lnTo>
                  <a:pt x="0" y="4205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0" name="TextBox 10"/>
          <p:cNvSpPr txBox="1"/>
          <p:nvPr/>
        </p:nvSpPr>
        <p:spPr>
          <a:xfrm>
            <a:off x="-444476" y="965984"/>
            <a:ext cx="11716531" cy="319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2169"/>
              </a:lnSpc>
            </a:pPr>
            <a:r>
              <a:rPr lang="en-US" sz="13227" b="1" spc="370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CUAL ES EL PROBLEMA?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52546" y="4735573"/>
            <a:ext cx="7722487" cy="52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Cada proveedor tiene costos diferentes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72099" y="6966874"/>
            <a:ext cx="7283381" cy="153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2"/>
              </a:lnSpc>
              <a:spcBef>
                <a:spcPct val="0"/>
              </a:spcBef>
            </a:pPr>
            <a:r>
              <a:rPr lang="en-US" sz="3740" b="1" spc="104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Debemos buscar la eficiencia en costos, por lo que se requiere minimizar lo mas posible los gastos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5765" y="4883372"/>
            <a:ext cx="3261093" cy="2823960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31119" r="-3111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49816" y="-503377"/>
            <a:ext cx="4438309" cy="384337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1270" r="-1127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47261" y="6443624"/>
            <a:ext cx="4438309" cy="3843376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t="-7739" b="-773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286624" y="1580657"/>
            <a:ext cx="4438309" cy="3843376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26948" r="-26948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sp>
        <p:nvSpPr>
          <p:cNvPr id="10" name="Freeform 10"/>
          <p:cNvSpPr/>
          <p:nvPr/>
        </p:nvSpPr>
        <p:spPr>
          <a:xfrm rot="7221679">
            <a:off x="12844168" y="3496395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1" name="Freeform 11"/>
          <p:cNvSpPr/>
          <p:nvPr/>
        </p:nvSpPr>
        <p:spPr>
          <a:xfrm rot="7221679">
            <a:off x="-228763" y="8379277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2" name="Freeform 12"/>
          <p:cNvSpPr/>
          <p:nvPr/>
        </p:nvSpPr>
        <p:spPr>
          <a:xfrm rot="-3578320">
            <a:off x="15807017" y="-1061105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6" y="0"/>
                </a:lnTo>
                <a:lnTo>
                  <a:pt x="2904566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3" name="Freeform 13"/>
          <p:cNvSpPr/>
          <p:nvPr/>
        </p:nvSpPr>
        <p:spPr>
          <a:xfrm rot="-3578320">
            <a:off x="15180805" y="4874211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4" name="Freeform 14"/>
          <p:cNvSpPr/>
          <p:nvPr/>
        </p:nvSpPr>
        <p:spPr>
          <a:xfrm rot="-3578320">
            <a:off x="3851468" y="5102703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5" name="TextBox 15"/>
          <p:cNvSpPr txBox="1"/>
          <p:nvPr/>
        </p:nvSpPr>
        <p:spPr>
          <a:xfrm>
            <a:off x="1120092" y="840351"/>
            <a:ext cx="8367318" cy="279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638"/>
              </a:lnSpc>
            </a:pPr>
            <a:r>
              <a:rPr lang="en-US" sz="11564" b="1" spc="323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PROVEEDOR 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48398" y="6169196"/>
            <a:ext cx="8841373" cy="153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2"/>
              </a:lnSpc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OFRECE PERSONAL BASTANTE CAPACITADO,</a:t>
            </a:r>
          </a:p>
          <a:p>
            <a:pPr marL="0" lvl="1" indent="0" algn="ctr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CAPAZ DE REALIZAR TAREAS DE CARGA, DESCARGA Y CONTROL DE INVENTARIOS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46627" y="8838651"/>
            <a:ext cx="8841373" cy="52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-DESVENTAJA, LOS COSTOS SUELEN SER ALTOS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14484" y="446880"/>
            <a:ext cx="4929839" cy="4269018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1166" r="-11166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6702" y="-1687629"/>
            <a:ext cx="4929839" cy="4269018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1682" r="-1406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6702" y="2754504"/>
            <a:ext cx="4929839" cy="4269018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t="-3773" b="-3773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214484" y="4989282"/>
            <a:ext cx="4929839" cy="4269018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36595" r="-36595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6702" y="7194973"/>
            <a:ext cx="4929839" cy="4269018"/>
            <a:chOff x="0" y="0"/>
            <a:chExt cx="4282440" cy="3708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1698" r="-13139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sp>
        <p:nvSpPr>
          <p:cNvPr id="12" name="Freeform 12"/>
          <p:cNvSpPr/>
          <p:nvPr/>
        </p:nvSpPr>
        <p:spPr>
          <a:xfrm rot="7221679">
            <a:off x="17141079" y="7760486"/>
            <a:ext cx="2600981" cy="2251031"/>
          </a:xfrm>
          <a:custGeom>
            <a:avLst/>
            <a:gdLst/>
            <a:ahLst/>
            <a:cxnLst/>
            <a:rect l="l" t="t" r="r" b="b"/>
            <a:pathLst>
              <a:path w="2600981" h="2251031">
                <a:moveTo>
                  <a:pt x="0" y="0"/>
                </a:moveTo>
                <a:lnTo>
                  <a:pt x="2600981" y="0"/>
                </a:lnTo>
                <a:lnTo>
                  <a:pt x="2600981" y="2251031"/>
                </a:lnTo>
                <a:lnTo>
                  <a:pt x="0" y="2251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3" name="Freeform 13"/>
          <p:cNvSpPr/>
          <p:nvPr/>
        </p:nvSpPr>
        <p:spPr>
          <a:xfrm rot="-3578320">
            <a:off x="15057775" y="8868815"/>
            <a:ext cx="2606369" cy="2255694"/>
          </a:xfrm>
          <a:custGeom>
            <a:avLst/>
            <a:gdLst/>
            <a:ahLst/>
            <a:cxnLst/>
            <a:rect l="l" t="t" r="r" b="b"/>
            <a:pathLst>
              <a:path w="2606369" h="2255694">
                <a:moveTo>
                  <a:pt x="0" y="0"/>
                </a:moveTo>
                <a:lnTo>
                  <a:pt x="2606369" y="0"/>
                </a:lnTo>
                <a:lnTo>
                  <a:pt x="2606369" y="2255694"/>
                </a:lnTo>
                <a:lnTo>
                  <a:pt x="0" y="22556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4" name="Freeform 14"/>
          <p:cNvSpPr/>
          <p:nvPr/>
        </p:nvSpPr>
        <p:spPr>
          <a:xfrm rot="7221679">
            <a:off x="7700791" y="416239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5" name="Freeform 15"/>
          <p:cNvSpPr/>
          <p:nvPr/>
        </p:nvSpPr>
        <p:spPr>
          <a:xfrm rot="-3578320">
            <a:off x="9952875" y="-891489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6" name="Freeform 16"/>
          <p:cNvSpPr/>
          <p:nvPr/>
        </p:nvSpPr>
        <p:spPr>
          <a:xfrm rot="-3578320">
            <a:off x="9967290" y="1743724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7" name="TextBox 17"/>
          <p:cNvSpPr txBox="1"/>
          <p:nvPr/>
        </p:nvSpPr>
        <p:spPr>
          <a:xfrm>
            <a:off x="0" y="426693"/>
            <a:ext cx="8067082" cy="279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638"/>
              </a:lnSpc>
            </a:pPr>
            <a:r>
              <a:rPr lang="en-US" sz="11564" b="1" spc="323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PROVEEDOR B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7773645"/>
            <a:ext cx="8841373" cy="52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-SU COSTO ES MODERADO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0539" y="4393482"/>
            <a:ext cx="8841373" cy="153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OFRECE PERSONAL CERTIFICADO PARA EL USO DE MONTACARGAS Y CAPAZ DE LLEVAR UN CORRECTO CONTROL DE INVENTARIOS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36306" y="4404617"/>
            <a:ext cx="4438309" cy="384337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7097" r="-154513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49816" y="-503377"/>
            <a:ext cx="4438309" cy="384337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r="-22635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47261" y="6443624"/>
            <a:ext cx="4438309" cy="3843376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t="-7739" b="-773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286624" y="1580657"/>
            <a:ext cx="4438309" cy="3843376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71752" r="-109858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sp>
        <p:nvSpPr>
          <p:cNvPr id="10" name="Freeform 10"/>
          <p:cNvSpPr/>
          <p:nvPr/>
        </p:nvSpPr>
        <p:spPr>
          <a:xfrm rot="7221679">
            <a:off x="12844168" y="3496395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1" name="Freeform 11"/>
          <p:cNvSpPr/>
          <p:nvPr/>
        </p:nvSpPr>
        <p:spPr>
          <a:xfrm rot="7221679">
            <a:off x="-228763" y="8379277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2" name="Freeform 12"/>
          <p:cNvSpPr/>
          <p:nvPr/>
        </p:nvSpPr>
        <p:spPr>
          <a:xfrm rot="-3578320">
            <a:off x="15807017" y="-1061105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6" y="0"/>
                </a:lnTo>
                <a:lnTo>
                  <a:pt x="2904566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3" name="Freeform 13"/>
          <p:cNvSpPr/>
          <p:nvPr/>
        </p:nvSpPr>
        <p:spPr>
          <a:xfrm rot="-3578320">
            <a:off x="15180805" y="4874211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4" name="Freeform 14"/>
          <p:cNvSpPr/>
          <p:nvPr/>
        </p:nvSpPr>
        <p:spPr>
          <a:xfrm rot="-3578320">
            <a:off x="1923634" y="4881523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5" name="TextBox 15"/>
          <p:cNvSpPr txBox="1"/>
          <p:nvPr/>
        </p:nvSpPr>
        <p:spPr>
          <a:xfrm>
            <a:off x="2401912" y="1312265"/>
            <a:ext cx="8367318" cy="279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638"/>
              </a:lnSpc>
            </a:pPr>
            <a:r>
              <a:rPr lang="en-US" sz="11564" b="1" spc="323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PROVEEDOR 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68680" y="5885165"/>
            <a:ext cx="8841373" cy="103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PERSONAL DESTINADO AL TRABAJO DE DESCARGA MANUAL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17927" y="8064913"/>
            <a:ext cx="8841373" cy="153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-AUNQUE SU COSTO ES BAJO, LA INEFICIENCIA SE REFLEJA CUANDO SE REQUIERE LA REALIZACION DE OTRAS TAREAS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54005" y="2659337"/>
            <a:ext cx="5737395" cy="4968325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87" r="-14987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711508" y="0"/>
            <a:ext cx="5737395" cy="4968325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87" r="-14987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11508" y="5318675"/>
            <a:ext cx="5737395" cy="4968325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r="-14987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sp>
        <p:nvSpPr>
          <p:cNvPr id="8" name="Freeform 8"/>
          <p:cNvSpPr/>
          <p:nvPr/>
        </p:nvSpPr>
        <p:spPr>
          <a:xfrm rot="-3578320">
            <a:off x="6418642" y="-485952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9" name="Freeform 9"/>
          <p:cNvSpPr/>
          <p:nvPr/>
        </p:nvSpPr>
        <p:spPr>
          <a:xfrm rot="-3578320">
            <a:off x="6965089" y="8795768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0" name="Freeform 10"/>
          <p:cNvSpPr/>
          <p:nvPr/>
        </p:nvSpPr>
        <p:spPr>
          <a:xfrm rot="-3578320">
            <a:off x="-1452283" y="4061790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1" name="Freeform 11"/>
          <p:cNvSpPr/>
          <p:nvPr/>
        </p:nvSpPr>
        <p:spPr>
          <a:xfrm rot="-3578320">
            <a:off x="6418642" y="2173385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6" y="0"/>
                </a:lnTo>
                <a:lnTo>
                  <a:pt x="2904566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2" name="Freeform 12"/>
          <p:cNvSpPr/>
          <p:nvPr/>
        </p:nvSpPr>
        <p:spPr>
          <a:xfrm rot="-3578320">
            <a:off x="4571649" y="7527325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3" name="Freeform 13"/>
          <p:cNvSpPr/>
          <p:nvPr/>
        </p:nvSpPr>
        <p:spPr>
          <a:xfrm rot="7221679">
            <a:off x="4119534" y="842892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4" name="Freeform 14"/>
          <p:cNvSpPr/>
          <p:nvPr/>
        </p:nvSpPr>
        <p:spPr>
          <a:xfrm rot="7221679">
            <a:off x="6971851" y="6142892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5" name="Freeform 15"/>
          <p:cNvSpPr/>
          <p:nvPr/>
        </p:nvSpPr>
        <p:spPr>
          <a:xfrm rot="7221679">
            <a:off x="6425403" y="-479451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6" name="TextBox 16"/>
          <p:cNvSpPr txBox="1"/>
          <p:nvPr/>
        </p:nvSpPr>
        <p:spPr>
          <a:xfrm>
            <a:off x="9689494" y="1108296"/>
            <a:ext cx="8142756" cy="180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207"/>
              </a:lnSpc>
            </a:pPr>
            <a:r>
              <a:rPr lang="en-US" sz="14356" b="1" spc="401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SOLUCION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82547" y="4631770"/>
            <a:ext cx="4356650" cy="216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MEDIANTE EL USO DE LA PROGRAMACION LINEAL, SE CREO UN ALGOTIMO PARA AYUDAR A MINIMIZAR EL COSTO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221679">
            <a:off x="-127424" y="2042488"/>
            <a:ext cx="7262896" cy="6285707"/>
          </a:xfrm>
          <a:custGeom>
            <a:avLst/>
            <a:gdLst/>
            <a:ahLst/>
            <a:cxnLst/>
            <a:rect l="l" t="t" r="r" b="b"/>
            <a:pathLst>
              <a:path w="7262896" h="6285707">
                <a:moveTo>
                  <a:pt x="0" y="0"/>
                </a:moveTo>
                <a:lnTo>
                  <a:pt x="7262897" y="0"/>
                </a:lnTo>
                <a:lnTo>
                  <a:pt x="7262897" y="6285707"/>
                </a:lnTo>
                <a:lnTo>
                  <a:pt x="0" y="6285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3" name="Freeform 3"/>
          <p:cNvSpPr/>
          <p:nvPr/>
        </p:nvSpPr>
        <p:spPr>
          <a:xfrm rot="7221679">
            <a:off x="5540799" y="5224978"/>
            <a:ext cx="7262896" cy="6285707"/>
          </a:xfrm>
          <a:custGeom>
            <a:avLst/>
            <a:gdLst/>
            <a:ahLst/>
            <a:cxnLst/>
            <a:rect l="l" t="t" r="r" b="b"/>
            <a:pathLst>
              <a:path w="7262896" h="6285707">
                <a:moveTo>
                  <a:pt x="0" y="0"/>
                </a:moveTo>
                <a:lnTo>
                  <a:pt x="7262896" y="0"/>
                </a:lnTo>
                <a:lnTo>
                  <a:pt x="7262896" y="6285707"/>
                </a:lnTo>
                <a:lnTo>
                  <a:pt x="0" y="6285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4" name="Freeform 4"/>
          <p:cNvSpPr/>
          <p:nvPr/>
        </p:nvSpPr>
        <p:spPr>
          <a:xfrm rot="7221679">
            <a:off x="5540799" y="-1204425"/>
            <a:ext cx="7262896" cy="6285707"/>
          </a:xfrm>
          <a:custGeom>
            <a:avLst/>
            <a:gdLst/>
            <a:ahLst/>
            <a:cxnLst/>
            <a:rect l="l" t="t" r="r" b="b"/>
            <a:pathLst>
              <a:path w="7262896" h="6285707">
                <a:moveTo>
                  <a:pt x="0" y="0"/>
                </a:moveTo>
                <a:lnTo>
                  <a:pt x="7262896" y="0"/>
                </a:lnTo>
                <a:lnTo>
                  <a:pt x="7262896" y="6285706"/>
                </a:lnTo>
                <a:lnTo>
                  <a:pt x="0" y="6285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5" name="Freeform 5"/>
          <p:cNvSpPr/>
          <p:nvPr/>
        </p:nvSpPr>
        <p:spPr>
          <a:xfrm rot="7221679">
            <a:off x="11152527" y="2042488"/>
            <a:ext cx="7262896" cy="6285707"/>
          </a:xfrm>
          <a:custGeom>
            <a:avLst/>
            <a:gdLst/>
            <a:ahLst/>
            <a:cxnLst/>
            <a:rect l="l" t="t" r="r" b="b"/>
            <a:pathLst>
              <a:path w="7262896" h="6285707">
                <a:moveTo>
                  <a:pt x="0" y="0"/>
                </a:moveTo>
                <a:lnTo>
                  <a:pt x="7262897" y="0"/>
                </a:lnTo>
                <a:lnTo>
                  <a:pt x="7262897" y="6285707"/>
                </a:lnTo>
                <a:lnTo>
                  <a:pt x="0" y="6285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6" name="Freeform 6"/>
          <p:cNvSpPr/>
          <p:nvPr/>
        </p:nvSpPr>
        <p:spPr>
          <a:xfrm rot="7221679">
            <a:off x="-677795" y="8402657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7" name="Freeform 7"/>
          <p:cNvSpPr/>
          <p:nvPr/>
        </p:nvSpPr>
        <p:spPr>
          <a:xfrm rot="7221679">
            <a:off x="16059714" y="-570679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8" name="Freeform 8"/>
          <p:cNvSpPr/>
          <p:nvPr/>
        </p:nvSpPr>
        <p:spPr>
          <a:xfrm rot="-3578320">
            <a:off x="1619059" y="7116835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9" name="Freeform 9"/>
          <p:cNvSpPr/>
          <p:nvPr/>
        </p:nvSpPr>
        <p:spPr>
          <a:xfrm rot="-3578320">
            <a:off x="13004645" y="-228185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0" name="Freeform 10"/>
          <p:cNvSpPr/>
          <p:nvPr/>
        </p:nvSpPr>
        <p:spPr>
          <a:xfrm rot="-3578320">
            <a:off x="13331692" y="3885702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1" name="Freeform 11"/>
          <p:cNvSpPr/>
          <p:nvPr/>
        </p:nvSpPr>
        <p:spPr>
          <a:xfrm rot="-3578320">
            <a:off x="-684556" y="5784649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6" y="0"/>
                </a:lnTo>
                <a:lnTo>
                  <a:pt x="2904566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2" name="Freeform 12"/>
          <p:cNvSpPr/>
          <p:nvPr/>
        </p:nvSpPr>
        <p:spPr>
          <a:xfrm>
            <a:off x="1461382" y="44763"/>
            <a:ext cx="9262415" cy="10195649"/>
          </a:xfrm>
          <a:custGeom>
            <a:avLst/>
            <a:gdLst/>
            <a:ahLst/>
            <a:cxnLst/>
            <a:rect l="l" t="t" r="r" b="b"/>
            <a:pathLst>
              <a:path w="9262415" h="10195649">
                <a:moveTo>
                  <a:pt x="0" y="0"/>
                </a:moveTo>
                <a:lnTo>
                  <a:pt x="9262415" y="0"/>
                </a:lnTo>
                <a:lnTo>
                  <a:pt x="9262415" y="10195649"/>
                </a:lnTo>
                <a:lnTo>
                  <a:pt x="0" y="101956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84000"/>
            </a:blip>
            <a:stretch>
              <a:fillRect b="-383"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3" name="Freeform 13"/>
          <p:cNvSpPr/>
          <p:nvPr/>
        </p:nvSpPr>
        <p:spPr>
          <a:xfrm>
            <a:off x="12638359" y="3706635"/>
            <a:ext cx="4310550" cy="2871904"/>
          </a:xfrm>
          <a:custGeom>
            <a:avLst/>
            <a:gdLst/>
            <a:ahLst/>
            <a:cxnLst/>
            <a:rect l="l" t="t" r="r" b="b"/>
            <a:pathLst>
              <a:path w="4310550" h="2871904">
                <a:moveTo>
                  <a:pt x="0" y="0"/>
                </a:moveTo>
                <a:lnTo>
                  <a:pt x="4310551" y="0"/>
                </a:lnTo>
                <a:lnTo>
                  <a:pt x="4310551" y="2871904"/>
                </a:lnTo>
                <a:lnTo>
                  <a:pt x="0" y="287190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4" name="Freeform 14"/>
          <p:cNvSpPr/>
          <p:nvPr/>
        </p:nvSpPr>
        <p:spPr>
          <a:xfrm>
            <a:off x="13690427" y="184641"/>
            <a:ext cx="1533002" cy="1543586"/>
          </a:xfrm>
          <a:custGeom>
            <a:avLst/>
            <a:gdLst/>
            <a:ahLst/>
            <a:cxnLst/>
            <a:rect l="l" t="t" r="r" b="b"/>
            <a:pathLst>
              <a:path w="1533002" h="1543586">
                <a:moveTo>
                  <a:pt x="0" y="0"/>
                </a:moveTo>
                <a:lnTo>
                  <a:pt x="1533002" y="0"/>
                </a:lnTo>
                <a:lnTo>
                  <a:pt x="1533002" y="1543587"/>
                </a:lnTo>
                <a:lnTo>
                  <a:pt x="0" y="154358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20707" r="-21110"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5" name="Freeform 15"/>
          <p:cNvSpPr/>
          <p:nvPr/>
        </p:nvSpPr>
        <p:spPr>
          <a:xfrm rot="-3578320">
            <a:off x="13536855" y="7378512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6" name="Freeform 16"/>
          <p:cNvSpPr/>
          <p:nvPr/>
        </p:nvSpPr>
        <p:spPr>
          <a:xfrm>
            <a:off x="14175267" y="7717066"/>
            <a:ext cx="1627743" cy="1836663"/>
          </a:xfrm>
          <a:custGeom>
            <a:avLst/>
            <a:gdLst/>
            <a:ahLst/>
            <a:cxnLst/>
            <a:rect l="l" t="t" r="r" b="b"/>
            <a:pathLst>
              <a:path w="1627743" h="1836663">
                <a:moveTo>
                  <a:pt x="0" y="0"/>
                </a:moveTo>
                <a:lnTo>
                  <a:pt x="1627743" y="0"/>
                </a:lnTo>
                <a:lnTo>
                  <a:pt x="1627743" y="1836663"/>
                </a:lnTo>
                <a:lnTo>
                  <a:pt x="0" y="183666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</Words>
  <Application>Microsoft Office PowerPoint</Application>
  <PresentationFormat>Personalizado</PresentationFormat>
  <Paragraphs>30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Calibri</vt:lpstr>
      <vt:lpstr>Barlow SemiCondensed Bold</vt:lpstr>
      <vt:lpstr>Barlow Condensed</vt:lpstr>
      <vt:lpstr>Arial</vt:lpstr>
      <vt:lpstr>Barlow Condensed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Geometric Simple Photo Business Company Presentation</dc:title>
  <cp:lastModifiedBy>Diego Arevalo</cp:lastModifiedBy>
  <cp:revision>2</cp:revision>
  <dcterms:created xsi:type="dcterms:W3CDTF">2006-08-16T00:00:00Z</dcterms:created>
  <dcterms:modified xsi:type="dcterms:W3CDTF">2024-10-22T03:39:57Z</dcterms:modified>
  <dc:identifier>DAGUQgBFix8</dc:identifier>
</cp:coreProperties>
</file>